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19" r:id="rId3"/>
    <p:sldId id="320" r:id="rId4"/>
    <p:sldId id="275" r:id="rId5"/>
    <p:sldId id="260" r:id="rId6"/>
    <p:sldId id="321" r:id="rId7"/>
    <p:sldId id="312" r:id="rId8"/>
    <p:sldId id="313" r:id="rId9"/>
    <p:sldId id="259" r:id="rId10"/>
    <p:sldId id="267" r:id="rId11"/>
    <p:sldId id="283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6FE5"/>
    <a:srgbClr val="8C8C8C"/>
    <a:srgbClr val="A5A5A5"/>
    <a:srgbClr val="3E719B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6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Название диаграммы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5-4FE4-A172-4B0E73806B6F}"/>
            </c:ext>
          </c:extLst>
        </c:ser>
        <c:ser>
          <c:idx val="2"/>
          <c:order val="1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25-4FE4-A172-4B0E73806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118848"/>
        <c:axId val="922704704"/>
      </c:lineChart>
      <c:catAx>
        <c:axId val="90211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22704704"/>
        <c:crosses val="autoZero"/>
        <c:auto val="1"/>
        <c:lblAlgn val="ctr"/>
        <c:lblOffset val="100"/>
        <c:noMultiLvlLbl val="0"/>
      </c:catAx>
      <c:valAx>
        <c:axId val="92270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0211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Nunito Sans Bold"/>
              </a:rPr>
              <a:t>Название диаграммы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93-484F-8C44-15D663EAD86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28575" cap="rnd">
              <a:solidFill>
                <a:srgbClr val="3E719B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93-484F-8C44-15D663EAD86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593-484F-8C44-15D663EAD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2118848"/>
        <c:axId val="922704704"/>
      </c:lineChart>
      <c:catAx>
        <c:axId val="90211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unito Sans ExtraBold"/>
                <a:ea typeface="+mn-ea"/>
                <a:cs typeface="+mn-cs"/>
              </a:defRPr>
            </a:pPr>
            <a:endParaRPr lang="ru-RU"/>
          </a:p>
        </c:txPr>
        <c:crossAx val="922704704"/>
        <c:crosses val="autoZero"/>
        <c:auto val="1"/>
        <c:lblAlgn val="ctr"/>
        <c:lblOffset val="100"/>
        <c:noMultiLvlLbl val="0"/>
      </c:catAx>
      <c:valAx>
        <c:axId val="92270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unito Sans ExtraBold"/>
                <a:ea typeface="Nunito Sans ExtraBold"/>
                <a:cs typeface="+mn-cs"/>
              </a:defRPr>
            </a:pPr>
            <a:endParaRPr lang="ru-RU"/>
          </a:p>
        </c:txPr>
        <c:crossAx val="9021188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unito Sans ExtraBold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 cap="rnd">
      <a:solidFill>
        <a:srgbClr val="286FE5"/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FCD837A-CE22-439F-A6F9-75EFD45757C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075986" cy="6174601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9B8CABB6-0E5E-43F6-B865-C1665C90F9C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4737232" cy="9183382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68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1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32520" y="483489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32520" y="483489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universe.roboflow.com/homecameras/frigate-object-detection/browse?queryText=&amp;pageSize=50&amp;startingIndex=0&amp;browseQuery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verse.roboflow.com/bennett-wfjzb/traffic-camera-iuruy/browse?queryText=&amp;pageSize=50&amp;startingIndex=0&amp;browseQuery=true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_pixel_logoFTC.png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pic>
        <p:nvPicPr>
          <p:cNvPr id="3" name="Logo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4996" y="1333500"/>
            <a:ext cx="8422049" cy="7429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9833" y="2253803"/>
            <a:ext cx="7842499" cy="528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4000" b="1" dirty="0">
                <a:solidFill>
                  <a:srgbClr val="FFFFFF"/>
                </a:solidFill>
                <a:latin typeface="Times New Roman" panose="02020603050405020304" pitchFamily="18" charset="0"/>
                <a:ea typeface="Nunito Bold" pitchFamily="34" charset="-122"/>
                <a:cs typeface="Times New Roman" panose="02020603050405020304" pitchFamily="18" charset="0"/>
              </a:rPr>
              <a:t>Анализ транспортных потоков (Насколько загружен тот или иной участок, как людьми так и машинами)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55648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fault_name"/>
          <p:cNvSpPr/>
          <p:nvPr/>
        </p:nvSpPr>
        <p:spPr>
          <a:xfrm>
            <a:off x="1047749" y="714375"/>
            <a:ext cx="5309711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10</a:t>
            </a:fld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0887BE7-7595-4061-8539-3B6E2ED4D957}"/>
              </a:ext>
            </a:extLst>
          </p:cNvPr>
          <p:cNvSpPr/>
          <p:nvPr/>
        </p:nvSpPr>
        <p:spPr>
          <a:xfrm>
            <a:off x="1047749" y="2295525"/>
            <a:ext cx="7660821" cy="545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</a:pPr>
            <a:endParaRPr lang="en-US" sz="3600" dirty="0"/>
          </a:p>
        </p:txBody>
      </p:sp>
      <p:pic>
        <p:nvPicPr>
          <p:cNvPr id="12" name="White_pixel_logoFTC.png" descr="preencoded.png">
            <a:extLst>
              <a:ext uri="{FF2B5EF4-FFF2-40B4-BE49-F238E27FC236}">
                <a16:creationId xmlns:a16="http://schemas.microsoft.com/office/drawing/2014/main" id="{385D264B-C248-444C-A45C-2F7834CF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72FE43-EC7A-4C33-9CAF-885EC6AA2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31" y="2295525"/>
            <a:ext cx="6967691" cy="61994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039370-D74F-4BD2-8704-DD1684F69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2295525"/>
            <a:ext cx="7168898" cy="61994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F213FA-C078-4727-8B29-C692F401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375" y="1916563"/>
            <a:ext cx="16859250" cy="671512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257424" y="5143500"/>
            <a:ext cx="15029559" cy="1746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2500"/>
              </a:lnSpc>
              <a:buNone/>
            </a:pPr>
            <a:endParaRPr lang="en-US" sz="3900" dirty="0"/>
          </a:p>
        </p:txBody>
      </p:sp>
      <p:sp>
        <p:nvSpPr>
          <p:cNvPr id="3" name="default_name"/>
          <p:cNvSpPr/>
          <p:nvPr/>
        </p:nvSpPr>
        <p:spPr>
          <a:xfrm>
            <a:off x="714375" y="714375"/>
            <a:ext cx="564308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5400" dirty="0">
                <a:solidFill>
                  <a:srgbClr val="FFFFFF"/>
                </a:solidFill>
                <a:latin typeface="Nunito ExtraBold" pitchFamily="34" charset="0"/>
              </a:rPr>
              <a:t>Источники</a:t>
            </a:r>
            <a:endParaRPr lang="en-US" sz="54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11</a:t>
            </a:fld>
            <a:endParaRPr lang="en-US"/>
          </a:p>
        </p:txBody>
      </p:sp>
      <p:pic>
        <p:nvPicPr>
          <p:cNvPr id="5" name="White_pixel_logoFTC.png" descr="preencoded.png">
            <a:extLst>
              <a:ext uri="{FF2B5EF4-FFF2-40B4-BE49-F238E27FC236}">
                <a16:creationId xmlns:a16="http://schemas.microsoft.com/office/drawing/2014/main" id="{C5035495-29AD-4F3C-89AF-313BADA6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CD202-AD14-4DE7-82E7-5A064C66C289}"/>
              </a:ext>
            </a:extLst>
          </p:cNvPr>
          <p:cNvSpPr txBox="1"/>
          <p:nvPr/>
        </p:nvSpPr>
        <p:spPr>
          <a:xfrm>
            <a:off x="1001015" y="2103894"/>
            <a:ext cx="334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F65BE-C071-47FC-B04E-C5ECA59E1467}"/>
              </a:ext>
            </a:extLst>
          </p:cNvPr>
          <p:cNvSpPr txBox="1"/>
          <p:nvPr/>
        </p:nvSpPr>
        <p:spPr>
          <a:xfrm>
            <a:off x="1001015" y="2811780"/>
            <a:ext cx="165726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https://universe.roboflow.com/bennett-wfjzb/traffic-camera-iuruy/browse?queryText=&amp;pageSize=50&amp;startingIndex=0&amp;browseQuery=true</a:t>
            </a:r>
            <a:endParaRPr lang="ru-RU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https://universe.roboflow.com/homecameras/frigate-object-detection/browse?queryText=&amp;pageSize=50&amp;startingIndex=0&amp;browseQuery=true</a:t>
            </a:r>
            <a:endParaRPr lang="ru-RU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https://github.com/Sr123Saha/Traffic_analysis</a:t>
            </a:r>
            <a:endParaRPr lang="ru-RU" sz="2800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56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646836-2584-460B-8B70-5560BA0D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1425" y="714375"/>
            <a:ext cx="8553615" cy="8343900"/>
          </a:xfrm>
          <a:prstGeom prst="rect">
            <a:avLst/>
          </a:prstGeom>
        </p:spPr>
      </p:pic>
      <p:sp>
        <p:nvSpPr>
          <p:cNvPr id="4" name="default_name"/>
          <p:cNvSpPr/>
          <p:nvPr/>
        </p:nvSpPr>
        <p:spPr>
          <a:xfrm>
            <a:off x="714375" y="714375"/>
            <a:ext cx="564308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Nunito ExtraBold" pitchFamily="34" charset="0"/>
                <a:ea typeface="Nunito ExtraBold" pitchFamily="34" charset="-122"/>
                <a:cs typeface="Nunito ExtraBold" pitchFamily="34" charset="-120"/>
              </a:rPr>
              <a:t>Заголовок</a:t>
            </a:r>
            <a:endParaRPr lang="en-US" sz="54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7CA0FE-9FA2-4194-BE3C-462368488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" y="714376"/>
            <a:ext cx="7794170" cy="5440240"/>
          </a:xfrm>
          <a:prstGeom prst="rect">
            <a:avLst/>
          </a:prstGeo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20BEEE9D-5249-4E62-AE44-B2A5F393A1B8}"/>
              </a:ext>
            </a:extLst>
          </p:cNvPr>
          <p:cNvSpPr/>
          <p:nvPr/>
        </p:nvSpPr>
        <p:spPr>
          <a:xfrm>
            <a:off x="1424354" y="1228726"/>
            <a:ext cx="6946914" cy="6434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2500"/>
              </a:lnSpc>
              <a:buNone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l">
              <a:lnSpc>
                <a:spcPct val="112500"/>
              </a:lnSpc>
              <a:buNone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 курса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12500"/>
              </a:lnSpc>
              <a:buNone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ИСП-22</a:t>
            </a:r>
          </a:p>
          <a:p>
            <a:pPr marL="0" indent="0" algn="l">
              <a:lnSpc>
                <a:spcPct val="112500"/>
              </a:lnSpc>
              <a:buNone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Серый Александр Вадимович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93FA2E-3C53-496E-A6E9-BFC2B3F8D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9020174"/>
            <a:ext cx="15430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79A3AC-B670-4568-9433-D262FAAE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749" y="2047876"/>
            <a:ext cx="14973569" cy="2124880"/>
          </a:xfrm>
          <a:prstGeom prst="rect">
            <a:avLst/>
          </a:prstGeom>
        </p:spPr>
      </p:pic>
      <p:pic>
        <p:nvPicPr>
          <p:cNvPr id="2" name="Black_pixel_logoFTC.png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sp>
        <p:nvSpPr>
          <p:cNvPr id="3" name="-"/>
          <p:cNvSpPr/>
          <p:nvPr/>
        </p:nvSpPr>
        <p:spPr>
          <a:xfrm>
            <a:off x="1146220" y="779239"/>
            <a:ext cx="14169980" cy="554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75000"/>
              </a:lnSpc>
              <a:buNone/>
            </a:pPr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600"/>
          <p:cNvSpPr/>
          <p:nvPr/>
        </p:nvSpPr>
        <p:spPr>
          <a:xfrm>
            <a:off x="1262130" y="2381250"/>
            <a:ext cx="11910945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2500"/>
              </a:lnSpc>
              <a:buNone/>
            </a:pPr>
            <a:endParaRPr lang="en-US" sz="9000" b="1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55648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D7688-E3BC-43B9-AA1D-E894A991DF83}"/>
              </a:ext>
            </a:extLst>
          </p:cNvPr>
          <p:cNvSpPr txBox="1"/>
          <p:nvPr/>
        </p:nvSpPr>
        <p:spPr>
          <a:xfrm>
            <a:off x="1379381" y="2441843"/>
            <a:ext cx="1426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модель которая посчитать загруженность улицы людьми и транспортом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D88DFB-8259-49CE-9D6D-8AF142A35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1893" y="6114244"/>
            <a:ext cx="4739425" cy="21248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A17375-B324-4450-890E-AC78B9F63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2388" y="6114244"/>
            <a:ext cx="4739425" cy="21248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945372-FF5E-4681-8B3D-D06972A0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747" y="6114244"/>
            <a:ext cx="4554561" cy="2124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A9ABA-8311-49C9-AB2A-B7BDEC71087A}"/>
              </a:ext>
            </a:extLst>
          </p:cNvPr>
          <p:cNvSpPr txBox="1"/>
          <p:nvPr/>
        </p:nvSpPr>
        <p:spPr>
          <a:xfrm>
            <a:off x="1379380" y="4922009"/>
            <a:ext cx="10764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мы можем это применить?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8ECBB-7564-42A1-8EFD-FDD3B7A3BD36}"/>
              </a:ext>
            </a:extLst>
          </p:cNvPr>
          <p:cNvSpPr txBox="1"/>
          <p:nvPr/>
        </p:nvSpPr>
        <p:spPr>
          <a:xfrm>
            <a:off x="1262130" y="6180920"/>
            <a:ext cx="4340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улучшении инфраструктуры города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A47082-7C92-483F-8A03-7E15765D6430}"/>
              </a:ext>
            </a:extLst>
          </p:cNvPr>
          <p:cNvSpPr txBox="1"/>
          <p:nvPr/>
        </p:nvSpPr>
        <p:spPr>
          <a:xfrm>
            <a:off x="6272011" y="6207188"/>
            <a:ext cx="4340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развитии малого и среднего бизнеса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77115-8133-4224-960C-153B9DB5E73A}"/>
              </a:ext>
            </a:extLst>
          </p:cNvPr>
          <p:cNvSpPr txBox="1"/>
          <p:nvPr/>
        </p:nvSpPr>
        <p:spPr>
          <a:xfrm>
            <a:off x="11397803" y="6207188"/>
            <a:ext cx="446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0BCE7-8571-4916-9BE7-3268D9C6C206}"/>
              </a:ext>
            </a:extLst>
          </p:cNvPr>
          <p:cNvSpPr txBox="1"/>
          <p:nvPr/>
        </p:nvSpPr>
        <p:spPr>
          <a:xfrm>
            <a:off x="11513713" y="6207188"/>
            <a:ext cx="4468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повышении безопасности городской среды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1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hite_pixel_logoFTC.png" descr="preencoded.png">
            <a:extLst>
              <a:ext uri="{FF2B5EF4-FFF2-40B4-BE49-F238E27FC236}">
                <a16:creationId xmlns:a16="http://schemas.microsoft.com/office/drawing/2014/main" id="{BCCAAF88-6E37-46E3-9350-D673558C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401175"/>
            <a:ext cx="1543050" cy="55245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1271954" y="714375"/>
            <a:ext cx="5085506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работы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4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7AC60B-9AB7-4428-A143-D4430F0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1704847"/>
            <a:ext cx="10470906" cy="828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7BEE7-C30D-4736-9EAD-374FF4A70758}"/>
              </a:ext>
            </a:extLst>
          </p:cNvPr>
          <p:cNvSpPr txBox="1"/>
          <p:nvPr/>
        </p:nvSpPr>
        <p:spPr>
          <a:xfrm>
            <a:off x="1237884" y="1674494"/>
            <a:ext cx="9929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данных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0932B98-5B9C-4D21-BA47-14C68E7ED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4572421"/>
            <a:ext cx="10470906" cy="82877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6232850-14D0-4EB8-AB80-3199D2A1E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2659784"/>
            <a:ext cx="10470906" cy="82877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FD13C6A-B29E-43F6-8D81-50F2F6BFE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3619002"/>
            <a:ext cx="10470906" cy="8287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687A13-DA1C-4AE0-86B7-8BB28A3F7357}"/>
              </a:ext>
            </a:extLst>
          </p:cNvPr>
          <p:cNvSpPr txBox="1"/>
          <p:nvPr/>
        </p:nvSpPr>
        <p:spPr>
          <a:xfrm>
            <a:off x="1246676" y="270464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4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Обучение первой модели </a:t>
            </a:r>
            <a:r>
              <a:rPr lang="en-US" sz="4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Yolo11m</a:t>
            </a:r>
            <a:endParaRPr lang="ru-RU" sz="4000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BA3B1-6A3A-4342-B722-17BA3AA72729}"/>
              </a:ext>
            </a:extLst>
          </p:cNvPr>
          <p:cNvSpPr txBox="1"/>
          <p:nvPr/>
        </p:nvSpPr>
        <p:spPr>
          <a:xfrm>
            <a:off x="1237884" y="361075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точности модели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9B78C-4932-4C77-984D-4B05C75D8F55}"/>
              </a:ext>
            </a:extLst>
          </p:cNvPr>
          <p:cNvSpPr txBox="1"/>
          <p:nvPr/>
        </p:nvSpPr>
        <p:spPr>
          <a:xfrm>
            <a:off x="1237884" y="453723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второй модели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Yolo11n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C5F8689-085B-465C-9E8D-A9F5B3A21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5499381"/>
            <a:ext cx="10470906" cy="82877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FD9280F-AA27-430C-9447-834186C7B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7388834"/>
            <a:ext cx="10470906" cy="82877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1566A08-BFC4-4668-BC03-BC9B9F585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54" y="6428687"/>
            <a:ext cx="10470906" cy="8287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D20444C-03B4-4BE9-B7D0-9E900BC40810}"/>
              </a:ext>
            </a:extLst>
          </p:cNvPr>
          <p:cNvSpPr txBox="1"/>
          <p:nvPr/>
        </p:nvSpPr>
        <p:spPr>
          <a:xfrm>
            <a:off x="1237884" y="549938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точности второй модели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580DF4-B600-4DAD-89A4-BD5D252D8670}"/>
              </a:ext>
            </a:extLst>
          </p:cNvPr>
          <p:cNvSpPr txBox="1"/>
          <p:nvPr/>
        </p:nvSpPr>
        <p:spPr>
          <a:xfrm>
            <a:off x="1246676" y="6426341"/>
            <a:ext cx="960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трекинга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474AFE-B6D6-42A8-8A8F-2DED1B0B4156}"/>
              </a:ext>
            </a:extLst>
          </p:cNvPr>
          <p:cNvSpPr txBox="1"/>
          <p:nvPr/>
        </p:nvSpPr>
        <p:spPr>
          <a:xfrm>
            <a:off x="1237884" y="7388834"/>
            <a:ext cx="910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 приложения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-"/>
          <p:cNvSpPr/>
          <p:nvPr/>
        </p:nvSpPr>
        <p:spPr>
          <a:xfrm>
            <a:off x="714375" y="714375"/>
            <a:ext cx="146018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75000"/>
              </a:lnSpc>
              <a:buNone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600"/>
          <p:cNvSpPr/>
          <p:nvPr/>
        </p:nvSpPr>
        <p:spPr>
          <a:xfrm>
            <a:off x="1047750" y="2381250"/>
            <a:ext cx="8289681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2500"/>
              </a:lnSpc>
              <a:buNone/>
            </a:pPr>
            <a:endParaRPr lang="en-US" sz="9000" b="1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55648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5</a:t>
            </a:fld>
            <a:endParaRPr lang="en-US"/>
          </a:p>
        </p:txBody>
      </p:sp>
      <p:pic>
        <p:nvPicPr>
          <p:cNvPr id="9" name="White_pixel_logoFTC.png" descr="preencoded.png">
            <a:extLst>
              <a:ext uri="{FF2B5EF4-FFF2-40B4-BE49-F238E27FC236}">
                <a16:creationId xmlns:a16="http://schemas.microsoft.com/office/drawing/2014/main" id="{75A7C097-770F-44BD-955A-68B1DC2B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EAB9D9-2A2A-4C83-A096-A00F6A8F1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431" y="2085162"/>
            <a:ext cx="7800331" cy="4399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54A10-F6CA-4B03-8C3C-73E12061A8BA}"/>
              </a:ext>
            </a:extLst>
          </p:cNvPr>
          <p:cNvSpPr txBox="1"/>
          <p:nvPr/>
        </p:nvSpPr>
        <p:spPr>
          <a:xfrm>
            <a:off x="9549956" y="6711851"/>
            <a:ext cx="7762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2(</a:t>
            </a:r>
            <a:r>
              <a:rPr lang="it-IT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Camera Computer Vision Dataset</a:t>
            </a:r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32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0665A-3815-44E4-8C1C-57819C40736A}"/>
              </a:ext>
            </a:extLst>
          </p:cNvPr>
          <p:cNvSpPr txBox="1"/>
          <p:nvPr/>
        </p:nvSpPr>
        <p:spPr>
          <a:xfrm>
            <a:off x="981676" y="6754610"/>
            <a:ext cx="7853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Frigate Object Detection Computer Vision</a:t>
            </a:r>
            <a:r>
              <a:rPr lang="ru-RU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D4DC9A-698C-4882-A012-12172C491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76" y="2085162"/>
            <a:ext cx="7800331" cy="4399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B4E0AB-8ED4-4BC3-B34E-8CC342B3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12" y="1533525"/>
            <a:ext cx="11740295" cy="748665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1047749" y="2295524"/>
            <a:ext cx="9766789" cy="540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потоков использовалась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Широкая поддержка и сообщество</a:t>
            </a:r>
          </a:p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на ограниченных ресурсах</a:t>
            </a:r>
          </a:p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универсальность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25000"/>
              </a:lnSpc>
              <a:buNone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efault_name"/>
          <p:cNvSpPr/>
          <p:nvPr/>
        </p:nvSpPr>
        <p:spPr>
          <a:xfrm>
            <a:off x="714375" y="714375"/>
            <a:ext cx="564308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en-US" sz="54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6</a:t>
            </a:fld>
            <a:endParaRPr lang="en-US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F0D233-3D62-4511-8271-ABBC33FD9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9907" y="714375"/>
            <a:ext cx="5128480" cy="8658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D89C67-F7B0-4943-A856-53F9C6B2A8F0}"/>
              </a:ext>
            </a:extLst>
          </p:cNvPr>
          <p:cNvSpPr txBox="1"/>
          <p:nvPr/>
        </p:nvSpPr>
        <p:spPr>
          <a:xfrm>
            <a:off x="1047750" y="530992"/>
            <a:ext cx="8822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реализацию</a:t>
            </a:r>
          </a:p>
        </p:txBody>
      </p:sp>
      <p:pic>
        <p:nvPicPr>
          <p:cNvPr id="15" name="Black_pixel_logoFTC.png" descr="preencoded.png">
            <a:extLst>
              <a:ext uri="{FF2B5EF4-FFF2-40B4-BE49-F238E27FC236}">
                <a16:creationId xmlns:a16="http://schemas.microsoft.com/office/drawing/2014/main" id="{01A273E0-4D1F-44DB-8623-6BB4F0AD37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gradFill flip="none" rotWithShape="1">
          <a:gsLst>
            <a:gs pos="0">
              <a:srgbClr val="FFFFFF"/>
            </a:gs>
            <a:gs pos="100000">
              <a:srgbClr val="EEEEEE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_pixel_logoFTC.png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14375" y="714375"/>
            <a:ext cx="564308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Детекция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703CA6-1CA4-4CDE-A8F0-0992F7B86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5" y="1785937"/>
            <a:ext cx="16588887" cy="6936032"/>
          </a:xfrm>
          <a:prstGeom prst="rect">
            <a:avLst/>
          </a:prstGeom>
          <a:effectLst>
            <a:outerShdw blurRad="317500" dist="762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82D85C60-0531-478C-987C-93DF798F0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718666"/>
              </p:ext>
            </p:extLst>
          </p:nvPr>
        </p:nvGraphicFramePr>
        <p:xfrm>
          <a:off x="2637691" y="1785937"/>
          <a:ext cx="12080631" cy="6936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gradFill flip="none" rotWithShape="1">
          <a:gsLst>
            <a:gs pos="100000">
              <a:srgbClr val="286FE5"/>
            </a:gs>
            <a:gs pos="0">
              <a:srgbClr val="3E719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fault_name"/>
          <p:cNvSpPr/>
          <p:nvPr/>
        </p:nvSpPr>
        <p:spPr>
          <a:xfrm>
            <a:off x="714375" y="714375"/>
            <a:ext cx="564308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en-US" sz="5400" dirty="0"/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46504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8</a:t>
            </a:fld>
            <a:endParaRPr lang="en-US"/>
          </a:p>
        </p:txBody>
      </p:sp>
      <p:pic>
        <p:nvPicPr>
          <p:cNvPr id="4" name="White_pixel_logoFTC.png" descr="preencoded.png">
            <a:extLst>
              <a:ext uri="{FF2B5EF4-FFF2-40B4-BE49-F238E27FC236}">
                <a16:creationId xmlns:a16="http://schemas.microsoft.com/office/drawing/2014/main" id="{2833C6C1-A710-4D2D-AD86-63C16E48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6253F4-3B13-41CF-8CB1-E8A1E2913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5" y="1785937"/>
            <a:ext cx="16859250" cy="6715125"/>
          </a:xfrm>
          <a:prstGeom prst="rect">
            <a:avLst/>
          </a:prstGeom>
          <a:effectLst>
            <a:outerShdw blurRad="317500" dist="762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C62CFB5F-3F73-4493-ABA4-BD13C0435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7056"/>
              </p:ext>
            </p:extLst>
          </p:nvPr>
        </p:nvGraphicFramePr>
        <p:xfrm>
          <a:off x="2637691" y="1785937"/>
          <a:ext cx="12889523" cy="671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DBBF7F-19E8-42A5-94AE-987E3EDB6814}"/>
              </a:ext>
            </a:extLst>
          </p:cNvPr>
          <p:cNvSpPr txBox="1"/>
          <p:nvPr/>
        </p:nvSpPr>
        <p:spPr>
          <a:xfrm>
            <a:off x="1178169" y="492369"/>
            <a:ext cx="62777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Детекция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1">
          <a:gsLst>
            <a:gs pos="0">
              <a:srgbClr val="FFFFFF"/>
            </a:gs>
            <a:gs pos="100000">
              <a:srgbClr val="EEEEEE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_pixel_logoFTC.png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375" y="9020175"/>
            <a:ext cx="1543050" cy="552450"/>
          </a:xfrm>
          <a:prstGeom prst="rect">
            <a:avLst/>
          </a:prstGeom>
        </p:spPr>
      </p:pic>
      <p:sp>
        <p:nvSpPr>
          <p:cNvPr id="4" name="-"/>
          <p:cNvSpPr/>
          <p:nvPr/>
        </p:nvSpPr>
        <p:spPr>
          <a:xfrm>
            <a:off x="896815" y="1143000"/>
            <a:ext cx="9447335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75000"/>
              </a:lnSpc>
              <a:buNone/>
            </a:pPr>
            <a:r>
              <a:rPr lang="ru-RU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Трекинг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7556480" y="96697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200">
                <a:latin typeface="Arial"/>
                <a:ea typeface="Arial"/>
                <a:cs typeface="Arial"/>
              </a:defRPr>
            </a:lvl1pPr>
          </a:lstStyle>
          <a:p>
            <a:pPr algn="l"/>
            <a:fld id="{F7021451-1387-4CA6-816F-3879F97B5CBC}" type="slidenum">
              <a:rPr lang="en-US" b="0"/>
              <a:t>9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B83B0-9275-409C-A213-68F93EF5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85" y="1962149"/>
            <a:ext cx="8212015" cy="593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9518-801B-4F92-80B7-8575CB8128BB}"/>
              </a:ext>
            </a:extLst>
          </p:cNvPr>
          <p:cNvSpPr txBox="1"/>
          <p:nvPr/>
        </p:nvSpPr>
        <p:spPr>
          <a:xfrm>
            <a:off x="1125415" y="2637692"/>
            <a:ext cx="717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929ADE4-62F0-4F00-9A64-C54A6BC88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112039"/>
            <a:ext cx="781416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Отслеживание движения людей и машин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Присвоение уникальных ID каждому объекту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</a:t>
            </a: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ByteTrack</a:t>
            </a:r>
            <a:endParaRPr kumimoji="0" lang="ru-RU" altLang="ru-RU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Точная работа при пересечениях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Реализация через YOLO11 + </a:t>
            </a:r>
            <a:r>
              <a:rPr kumimoji="0" lang="ru-RU" altLang="ru-RU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ByteTrack</a:t>
            </a:r>
            <a:endParaRPr kumimoji="0" lang="ru-RU" altLang="ru-RU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255</Words>
  <Application>Microsoft Office PowerPoint</Application>
  <PresentationFormat>Произвольный</PresentationFormat>
  <Paragraphs>69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Nunito ExtraBold</vt:lpstr>
      <vt:lpstr>Nunito Sans Bold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Саша Серый</cp:lastModifiedBy>
  <cp:revision>32</cp:revision>
  <dcterms:created xsi:type="dcterms:W3CDTF">2025-10-16T18:17:35Z</dcterms:created>
  <dcterms:modified xsi:type="dcterms:W3CDTF">2025-10-27T05:37:08Z</dcterms:modified>
</cp:coreProperties>
</file>